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72" r:id="rId9"/>
    <p:sldId id="262" r:id="rId10"/>
    <p:sldId id="263" r:id="rId11"/>
    <p:sldId id="265" r:id="rId12"/>
    <p:sldId id="264" r:id="rId13"/>
    <p:sldId id="274" r:id="rId14"/>
    <p:sldId id="275" r:id="rId15"/>
    <p:sldId id="268" r:id="rId16"/>
    <p:sldId id="273" r:id="rId17"/>
    <p:sldId id="276" r:id="rId18"/>
    <p:sldId id="278" r:id="rId19"/>
    <p:sldId id="279" r:id="rId20"/>
    <p:sldId id="267" r:id="rId21"/>
    <p:sldId id="281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D9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4" autoAdjust="0"/>
    <p:restoredTop sz="94660"/>
  </p:normalViewPr>
  <p:slideViewPr>
    <p:cSldViewPr snapToGrid="0">
      <p:cViewPr varScale="1">
        <p:scale>
          <a:sx n="79" d="100"/>
          <a:sy n="79" d="100"/>
        </p:scale>
        <p:origin x="5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7657-B24C-BEA4-F2CD-D1DA7FA0E4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5B4926-A9A0-A577-5845-4BB2D1B63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FBB54-75A6-83CB-725C-5FBF75F3C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6CC9F4-A52C-0206-BB9B-CBA117CD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C66CB1-627F-5A8D-6FA5-4631F8387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750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5BFEA-E310-E2CF-2146-E5F359C7C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9ECAE4-DD7A-3B2C-E318-60C64855C9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AA3BB-5A97-DB0A-AB2B-A6A55FEB0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BA884-5441-0CA5-B4AD-FD9D7615AA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48334F-4156-31EB-9C8E-FAA299F50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931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F10D40-8B52-19C0-E37D-118302C5DB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33F78B-072E-EE9D-705B-90FCAA69AD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86FFD-7B32-88B2-AE09-C81F0749B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89118-0BCF-2FD8-013C-3EC6B6799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C1D1D-6BE2-788D-3C7A-8F5B20F56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05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63617-E06D-EB7D-8E4B-5318B161D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84A576-7A94-3768-B54A-18D0F113F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860686-F098-222F-0C1F-15E59A284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ED004E-5A17-7693-42E9-8E7416FC1C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5BB3DB-EAA6-ACB5-5A40-641BB283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3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D806F-CEC2-BF9C-9D55-6A93AA753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506ED4-0CCC-02D9-E160-62B09163B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9DABEB-027A-669F-8DEC-53974B78C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8D25B0-E2C3-038B-3CBA-97444D4D8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F3532E-404F-5A60-A914-A6853C9090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2485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D378D-2DF2-9B3B-9ED2-6E87648F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B76A59-A03F-1424-9C70-5293B3C901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456CBF-B089-0247-A6A4-34E86D1E56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374CE4-45E2-798A-92B3-3C8591AFF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C8ECE6-C397-89DC-37D0-A5E97901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5E4F2-B7EF-87E0-E237-145919550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0434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E38CC2-D7C1-A1A2-DB6A-1AC746E59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A77A31-9F5E-60D1-3DE8-CDF5F53187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232376-CB52-E1CB-C742-0EA07E2DE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66BFBB-84E2-F26B-2C15-5D8AB88407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AC60B6-C710-2644-AD67-FD2706A109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D007C2-3463-42D6-835D-CF2488F6B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C85369B-D983-8F5A-1120-335143D7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69B0D4-B81F-1E4A-005B-8ECD5EEE5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0831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0FBE2-C4CD-D8B4-8576-37A1D2F4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7C2665-6523-CE5E-8138-91962CA6A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B40A7-2CA4-CD73-86DA-75BFFBD21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32AC9-3079-0C6E-48C2-443BBDC069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52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B234A4-D9E9-2334-8247-FB49C3D20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381654-EA65-4FD5-A40E-60365A3B4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ACF2EC-5273-2FE2-CC91-645094823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603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0AE7D-9464-B7CB-EF8E-6C87B82BF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2ABE5-41BB-111E-02C8-ACCA9C5C81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B34A40-444D-1DC2-27D4-04AB9E131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9E95BF-B89B-80E9-BC34-731838BD5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584E0C-772A-B946-A6E9-5CE1C9895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D199B2-75B6-96ED-5A28-7247BFDEB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82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CCD3-C6FC-7012-166B-23F814811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DA05CC4-1291-E046-B1AA-C4879DDEC4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BC537C-254D-233C-10AF-A4AF83A263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223ABC-686D-3DC1-DDE1-D322EBD4C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9B87E3-4688-C86D-1CF5-211A17D6E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E7C5D9-31B3-9BE8-D4E7-E4D1106CD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463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BEF524-6088-40B1-381F-806213C2E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E7F75-53DA-BC1C-EABE-632CD4D2F0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96350B-31AC-B888-5F21-DE33DBAEFB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8FAD16-7E3A-440E-A7D0-752BFBC74745}" type="datetimeFigureOut">
              <a:rPr lang="en-US" smtClean="0"/>
              <a:t>2/26/2023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BBB372-EAD0-C1D0-3506-1406417BC8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7567E8-0C7F-D8E4-334C-D060DA7FAB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01EA0-B41F-4B46-A1D3-E8B776504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63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github.com/maia-pi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ia-pi" TargetMode="External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Rectangle 2063">
            <a:extLst>
              <a:ext uri="{FF2B5EF4-FFF2-40B4-BE49-F238E27FC236}">
                <a16:creationId xmlns:a16="http://schemas.microsoft.com/office/drawing/2014/main" id="{B4D3D850-2041-4B7C-AED9-54DA385B14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A9BA753C-C745-55FB-7DA1-3C093E3F11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" t="6185" r="13486" b="6635"/>
          <a:stretch/>
        </p:blipFill>
        <p:spPr bwMode="auto">
          <a:xfrm>
            <a:off x="-269703" y="311811"/>
            <a:ext cx="6538220" cy="62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F2D85A1-4B33-EC8D-5651-CA95C49A76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6186" r="13486" b="6658"/>
          <a:stretch/>
        </p:blipFill>
        <p:spPr bwMode="auto">
          <a:xfrm rot="10800000">
            <a:off x="6096000" y="311809"/>
            <a:ext cx="6224337" cy="6234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Rectangle 2065">
            <a:extLst>
              <a:ext uri="{FF2B5EF4-FFF2-40B4-BE49-F238E27FC236}">
                <a16:creationId xmlns:a16="http://schemas.microsoft.com/office/drawing/2014/main" id="{B497CCB5-5FC2-473C-AFCC-2430CEF1DF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409915" y="1742916"/>
            <a:ext cx="3372170" cy="33721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2" name="Frame 2067">
            <a:extLst>
              <a:ext uri="{FF2B5EF4-FFF2-40B4-BE49-F238E27FC236}">
                <a16:creationId xmlns:a16="http://schemas.microsoft.com/office/drawing/2014/main" id="{599C8C75-BFDF-44E7-A028-EEB5EDD588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971277" y="1304278"/>
            <a:ext cx="4249446" cy="4249444"/>
          </a:xfrm>
          <a:prstGeom prst="frame">
            <a:avLst>
              <a:gd name="adj1" fmla="val 1195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6A855E-8281-2A86-11BC-CFCF428DC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7441" y="3880669"/>
            <a:ext cx="2817114" cy="1568311"/>
          </a:xfrm>
          <a:noFill/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080808"/>
                </a:solidFill>
              </a:rPr>
              <a:t>Maia Pietraho</a:t>
            </a:r>
          </a:p>
          <a:p>
            <a:r>
              <a:rPr lang="en-US" sz="1500" dirty="0">
                <a:solidFill>
                  <a:srgbClr val="080808"/>
                </a:solidFill>
              </a:rPr>
              <a:t>Brunswick High School</a:t>
            </a:r>
          </a:p>
          <a:p>
            <a:r>
              <a:rPr lang="en-US" sz="1500" dirty="0">
                <a:solidFill>
                  <a:srgbClr val="080808"/>
                </a:solidFill>
              </a:rPr>
              <a:t>Brunswick, Maine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9EF9B1-C388-E733-028A-0E45C1A8A6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9044" y="2372488"/>
            <a:ext cx="3773909" cy="1395804"/>
          </a:xfrm>
          <a:noFill/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080808"/>
                </a:solidFill>
              </a:rPr>
              <a:t>Game-Based Redistricting for Small-Population States</a:t>
            </a:r>
          </a:p>
        </p:txBody>
      </p:sp>
    </p:spTree>
    <p:extLst>
      <p:ext uri="{BB962C8B-B14F-4D97-AF65-F5344CB8AC3E}">
        <p14:creationId xmlns:p14="http://schemas.microsoft.com/office/powerpoint/2010/main" val="2955231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AB288-969A-01A7-3763-D68E4344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92669"/>
          </a:xfrm>
        </p:spPr>
        <p:txBody>
          <a:bodyPr>
            <a:normAutofit/>
          </a:bodyPr>
          <a:lstStyle/>
          <a:p>
            <a:r>
              <a:rPr lang="en-US" sz="2800" dirty="0"/>
              <a:t>Compactness Score</a:t>
            </a: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19CCE86-860F-2B3C-BDC4-7CDFA2DB15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67" y="4980750"/>
            <a:ext cx="1533005" cy="1533005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7399B815-3BDF-0669-674F-68EC56190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78" y="4980748"/>
            <a:ext cx="1533005" cy="1533005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ABCC73C9-E536-B7B0-E7AB-819438FC60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79" y="3694598"/>
            <a:ext cx="1533005" cy="1533005"/>
          </a:xfrm>
          <a:prstGeom prst="rect">
            <a:avLst/>
          </a:prstGeom>
        </p:spPr>
      </p:pic>
      <p:pic>
        <p:nvPicPr>
          <p:cNvPr id="17" name="Picture 16" descr="A picture containing chart&#10;&#10;Description automatically generated">
            <a:extLst>
              <a:ext uri="{FF2B5EF4-FFF2-40B4-BE49-F238E27FC236}">
                <a16:creationId xmlns:a16="http://schemas.microsoft.com/office/drawing/2014/main" id="{AFCC3172-B008-FCA5-1ADF-62B0AA51C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68" y="3694599"/>
            <a:ext cx="1533005" cy="1533005"/>
          </a:xfrm>
          <a:prstGeom prst="rect">
            <a:avLst/>
          </a:prstGeom>
        </p:spPr>
      </p:pic>
      <p:pic>
        <p:nvPicPr>
          <p:cNvPr id="19" name="Picture 1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B356064B-F8FA-9F19-EB14-6C45644AA3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67" y="2408447"/>
            <a:ext cx="1533005" cy="1533005"/>
          </a:xfrm>
          <a:prstGeom prst="rect">
            <a:avLst/>
          </a:prstGeom>
        </p:spPr>
      </p:pic>
      <p:pic>
        <p:nvPicPr>
          <p:cNvPr id="21" name="Picture 20" descr="A picture containing text, sign, sale&#10;&#10;Description automatically generated">
            <a:extLst>
              <a:ext uri="{FF2B5EF4-FFF2-40B4-BE49-F238E27FC236}">
                <a16:creationId xmlns:a16="http://schemas.microsoft.com/office/drawing/2014/main" id="{4C95A195-31EA-E885-1B5B-F7F5F8A26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79" y="2408446"/>
            <a:ext cx="1533005" cy="1533005"/>
          </a:xfrm>
          <a:prstGeom prst="rect">
            <a:avLst/>
          </a:prstGeom>
        </p:spPr>
      </p:pic>
      <p:pic>
        <p:nvPicPr>
          <p:cNvPr id="23" name="Picture 22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84790A39-9B3D-3E00-6CB7-08765E2CB2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770" y="1122293"/>
            <a:ext cx="1533005" cy="1533005"/>
          </a:xfrm>
          <a:prstGeom prst="rect">
            <a:avLst/>
          </a:prstGeom>
        </p:spPr>
      </p:pic>
      <p:pic>
        <p:nvPicPr>
          <p:cNvPr id="25" name="Picture 24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12576809-7545-31A8-0E0D-70534AB3F63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181" y="1122293"/>
            <a:ext cx="1533005" cy="15330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4BD46D-CBEB-39B9-E7FA-8BEDA9274418}"/>
                  </a:ext>
                </a:extLst>
              </p:cNvPr>
              <p:cNvSpPr txBox="1"/>
              <p:nvPr/>
            </p:nvSpPr>
            <p:spPr>
              <a:xfrm>
                <a:off x="1442360" y="2883279"/>
                <a:ext cx="4004430" cy="5745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𝑒𝑑𝑔𝑒𝑠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𝑑𝑖𝑠𝑡𝑟𝑖𝑐𝑡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𝑒𝑑𝑔𝑒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𝑛𝑜𝑑𝑒𝑠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#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𝑛𝑜𝑑𝑒𝑠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𝑑𝑖𝑠𝑡𝑟𝑖𝑐𝑡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F4BD46D-CBEB-39B9-E7FA-8BEDA9274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2360" y="2883279"/>
                <a:ext cx="4004430" cy="57451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937902-4F79-3C0A-B3A0-55AD2EE2A785}"/>
                  </a:ext>
                </a:extLst>
              </p:cNvPr>
              <p:cNvSpPr txBox="1"/>
              <p:nvPr/>
            </p:nvSpPr>
            <p:spPr>
              <a:xfrm>
                <a:off x="2943295" y="1168547"/>
                <a:ext cx="1104726" cy="516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𝑝𝑒𝑟𝑖𝑚𝑒𝑡𝑒𝑟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𝑎𝑟𝑒𝑎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2937902-4F79-3C0A-B3A0-55AD2EE2A7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3295" y="1168547"/>
                <a:ext cx="1104726" cy="51668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DED80522-A494-7E16-B37B-5C128A83F6CB}"/>
              </a:ext>
            </a:extLst>
          </p:cNvPr>
          <p:cNvSpPr txBox="1"/>
          <p:nvPr/>
        </p:nvSpPr>
        <p:spPr>
          <a:xfrm>
            <a:off x="838200" y="1233010"/>
            <a:ext cx="1935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Duchin</a:t>
            </a:r>
            <a:r>
              <a:rPr lang="en-US" sz="2000" dirty="0"/>
              <a:t> formula: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A4805C-776C-13F3-854C-32826340E84A}"/>
              </a:ext>
            </a:extLst>
          </p:cNvPr>
          <p:cNvSpPr txBox="1"/>
          <p:nvPr/>
        </p:nvSpPr>
        <p:spPr>
          <a:xfrm>
            <a:off x="838200" y="2116776"/>
            <a:ext cx="162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My formula: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5405E3-2533-AA51-04A5-6E35A1E1BAAB}"/>
              </a:ext>
            </a:extLst>
          </p:cNvPr>
          <p:cNvSpPr txBox="1"/>
          <p:nvPr/>
        </p:nvSpPr>
        <p:spPr>
          <a:xfrm>
            <a:off x="9216635" y="1752021"/>
            <a:ext cx="15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score: 3.3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A3E43BC-E1E1-CEF9-521F-EB16986ED940}"/>
              </a:ext>
            </a:extLst>
          </p:cNvPr>
          <p:cNvSpPr txBox="1"/>
          <p:nvPr/>
        </p:nvSpPr>
        <p:spPr>
          <a:xfrm>
            <a:off x="9216635" y="3043392"/>
            <a:ext cx="15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score: 3.5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10FEF67-ADFD-018E-A179-15BE6C87FE42}"/>
              </a:ext>
            </a:extLst>
          </p:cNvPr>
          <p:cNvSpPr txBox="1"/>
          <p:nvPr/>
        </p:nvSpPr>
        <p:spPr>
          <a:xfrm>
            <a:off x="9216635" y="4223325"/>
            <a:ext cx="15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score: 3.7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A4A8C59-A3BF-D7AF-D288-6B5DD0BA78F5}"/>
              </a:ext>
            </a:extLst>
          </p:cNvPr>
          <p:cNvSpPr txBox="1"/>
          <p:nvPr/>
        </p:nvSpPr>
        <p:spPr>
          <a:xfrm>
            <a:off x="9237182" y="5509477"/>
            <a:ext cx="1533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My score: 3.9</a:t>
            </a:r>
          </a:p>
        </p:txBody>
      </p:sp>
      <p:pic>
        <p:nvPicPr>
          <p:cNvPr id="37" name="Picture 36" descr="Chart&#10;&#10;Description automatically generated">
            <a:extLst>
              <a:ext uri="{FF2B5EF4-FFF2-40B4-BE49-F238E27FC236}">
                <a16:creationId xmlns:a16="http://schemas.microsoft.com/office/drawing/2014/main" id="{B03A1620-6251-9A80-D81D-BFD27F98AC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94" y="4223325"/>
            <a:ext cx="1770166" cy="18299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D8B24A-DAB0-2CE3-8BE6-B25DECE455F4}"/>
                  </a:ext>
                </a:extLst>
              </p:cNvPr>
              <p:cNvSpPr txBox="1"/>
              <p:nvPr/>
            </p:nvSpPr>
            <p:spPr>
              <a:xfrm>
                <a:off x="2773998" y="4407991"/>
                <a:ext cx="2991235" cy="16165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# of edges = 32</a:t>
                </a:r>
              </a:p>
              <a:p>
                <a:r>
                  <a:rPr lang="en-US" dirty="0"/>
                  <a:t># of edge nodes (purple) = 5</a:t>
                </a:r>
              </a:p>
              <a:p>
                <a:r>
                  <a:rPr lang="en-US" dirty="0"/>
                  <a:t>Total # of nodes = 21</a:t>
                </a:r>
              </a:p>
              <a:p>
                <a:endParaRPr lang="en-US" dirty="0"/>
              </a:p>
              <a:p>
                <a:r>
                  <a:rPr lang="en-US" dirty="0"/>
                  <a:t>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×32+5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21</m:t>
                        </m:r>
                      </m:den>
                    </m:f>
                  </m:oMath>
                </a14:m>
                <a:r>
                  <a:rPr lang="en-US" dirty="0"/>
                  <a:t> = 3.2857…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FD8B24A-DAB0-2CE3-8BE6-B25DECE45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3998" y="4407991"/>
                <a:ext cx="2991235" cy="1616533"/>
              </a:xfrm>
              <a:prstGeom prst="rect">
                <a:avLst/>
              </a:prstGeom>
              <a:blipFill>
                <a:blip r:embed="rId13"/>
                <a:stretch>
                  <a:fillRect l="-1629" t="-1887" b="-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40">
            <a:extLst>
              <a:ext uri="{FF2B5EF4-FFF2-40B4-BE49-F238E27FC236}">
                <a16:creationId xmlns:a16="http://schemas.microsoft.com/office/drawing/2014/main" id="{7848148C-BB92-9069-0BD6-8FA7382F2026}"/>
              </a:ext>
            </a:extLst>
          </p:cNvPr>
          <p:cNvSpPr/>
          <p:nvPr/>
        </p:nvSpPr>
        <p:spPr>
          <a:xfrm>
            <a:off x="544010" y="5671595"/>
            <a:ext cx="816015" cy="48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B4F78A8-90F9-163A-9F2B-1C59D20F6CD7}"/>
              </a:ext>
            </a:extLst>
          </p:cNvPr>
          <p:cNvSpPr/>
          <p:nvPr/>
        </p:nvSpPr>
        <p:spPr>
          <a:xfrm rot="5400000">
            <a:off x="1998006" y="5428526"/>
            <a:ext cx="816015" cy="486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BD0B4B8-F187-5127-F83E-4E5EBA1C66BD}"/>
              </a:ext>
            </a:extLst>
          </p:cNvPr>
          <p:cNvSpPr txBox="1"/>
          <p:nvPr/>
        </p:nvSpPr>
        <p:spPr>
          <a:xfrm>
            <a:off x="6643868" y="402510"/>
            <a:ext cx="42073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My simulations used a minimum compactness score of 3.7.</a:t>
            </a:r>
          </a:p>
        </p:txBody>
      </p:sp>
    </p:spTree>
    <p:extLst>
      <p:ext uri="{BB962C8B-B14F-4D97-AF65-F5344CB8AC3E}">
        <p14:creationId xmlns:p14="http://schemas.microsoft.com/office/powerpoint/2010/main" val="34253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40E3F-586F-F11E-AC7A-65F70A80A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6688"/>
          </a:xfrm>
        </p:spPr>
        <p:txBody>
          <a:bodyPr>
            <a:normAutofit/>
          </a:bodyPr>
          <a:lstStyle/>
          <a:p>
            <a:r>
              <a:rPr lang="en-US" sz="2800" dirty="0"/>
              <a:t>Strategies</a:t>
            </a:r>
          </a:p>
        </p:txBody>
      </p:sp>
      <p:pic>
        <p:nvPicPr>
          <p:cNvPr id="5" name="Picture 4" descr="Chart&#10;&#10;Description automatically generated with medium confidence">
            <a:extLst>
              <a:ext uri="{FF2B5EF4-FFF2-40B4-BE49-F238E27FC236}">
                <a16:creationId xmlns:a16="http://schemas.microsoft.com/office/drawing/2014/main" id="{80832353-5473-2946-52D1-544B331C7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3" t="11259" r="1541" b="28692"/>
          <a:stretch/>
        </p:blipFill>
        <p:spPr>
          <a:xfrm>
            <a:off x="1154695" y="2241758"/>
            <a:ext cx="9882610" cy="4118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B8DE02-243C-6847-6FE2-9DC8C1B4B535}"/>
              </a:ext>
            </a:extLst>
          </p:cNvPr>
          <p:cNvSpPr txBox="1"/>
          <p:nvPr/>
        </p:nvSpPr>
        <p:spPr>
          <a:xfrm>
            <a:off x="1002453" y="1088020"/>
            <a:ext cx="97677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Packing (Greedy):  </a:t>
            </a:r>
            <a:r>
              <a:rPr lang="en-US" sz="2000" dirty="0"/>
              <a:t>taking as many people as possible from one party and packing them into a singular or small number of districts.</a:t>
            </a:r>
          </a:p>
          <a:p>
            <a:r>
              <a:rPr lang="en-US" sz="2000" b="1" dirty="0"/>
              <a:t>Cracking (Barely-Winning): </a:t>
            </a:r>
            <a:r>
              <a:rPr lang="en-US" sz="2000" dirty="0"/>
              <a:t>breaking up a group of people from a party throughout several districts so that they have majority in none.</a:t>
            </a:r>
          </a:p>
          <a:p>
            <a:r>
              <a:rPr lang="en-US" sz="2000" b="1" dirty="0"/>
              <a:t>Random: </a:t>
            </a:r>
            <a:r>
              <a:rPr lang="en-US" sz="2000" dirty="0"/>
              <a:t>precincts chosen randomly, used as a baseline</a:t>
            </a:r>
            <a:endParaRPr lang="en-US" sz="20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E1084A-D4FA-C513-B35A-F8F97578E9BF}"/>
              </a:ext>
            </a:extLst>
          </p:cNvPr>
          <p:cNvSpPr txBox="1"/>
          <p:nvPr/>
        </p:nvSpPr>
        <p:spPr>
          <a:xfrm>
            <a:off x="2216672" y="6092764"/>
            <a:ext cx="1718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Example state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E0CA3-3403-A0AC-98DA-8486A744A655}"/>
              </a:ext>
            </a:extLst>
          </p:cNvPr>
          <p:cNvSpPr txBox="1"/>
          <p:nvPr/>
        </p:nvSpPr>
        <p:spPr>
          <a:xfrm>
            <a:off x="5132406" y="6092764"/>
            <a:ext cx="2246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Cracked districts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0A05C27-B5E6-CAD8-BDDD-D216E608FB6C}"/>
              </a:ext>
            </a:extLst>
          </p:cNvPr>
          <p:cNvSpPr txBox="1"/>
          <p:nvPr/>
        </p:nvSpPr>
        <p:spPr>
          <a:xfrm>
            <a:off x="8150507" y="6091939"/>
            <a:ext cx="1957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Packed districts</a:t>
            </a:r>
          </a:p>
        </p:txBody>
      </p:sp>
    </p:spTree>
    <p:extLst>
      <p:ext uri="{BB962C8B-B14F-4D97-AF65-F5344CB8AC3E}">
        <p14:creationId xmlns:p14="http://schemas.microsoft.com/office/powerpoint/2010/main" val="328146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3CC66-8F62-E6FC-0976-30EA5208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3447"/>
          </a:xfrm>
        </p:spPr>
        <p:txBody>
          <a:bodyPr>
            <a:normAutofit/>
          </a:bodyPr>
          <a:lstStyle/>
          <a:p>
            <a:r>
              <a:rPr lang="en-US" sz="2800" dirty="0"/>
              <a:t>One Simulated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A074-7EDF-2834-219E-1EB270B82FC4}"/>
              </a:ext>
            </a:extLst>
          </p:cNvPr>
          <p:cNvSpPr txBox="1"/>
          <p:nvPr/>
        </p:nvSpPr>
        <p:spPr>
          <a:xfrm>
            <a:off x="6151944" y="1843950"/>
            <a:ext cx="56426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Implementation Details</a:t>
            </a:r>
            <a:r>
              <a:rPr lang="en-US" sz="2000" dirty="0"/>
              <a:t>: I programmed this project in Python. The code used can be found at:</a:t>
            </a:r>
          </a:p>
          <a:p>
            <a:endParaRPr lang="en-US" sz="2000" dirty="0"/>
          </a:p>
          <a:p>
            <a:r>
              <a:rPr lang="en-US" sz="2000" dirty="0"/>
              <a:t> 	</a:t>
            </a:r>
            <a:r>
              <a:rPr lang="en-US" sz="2000" dirty="0">
                <a:hlinkClick r:id="rId2"/>
              </a:rPr>
              <a:t>https://github.com/maia-pi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Graphs for the simulated states were made using the </a:t>
            </a:r>
            <a:r>
              <a:rPr lang="en-US" sz="2000" dirty="0" err="1"/>
              <a:t>NextworkX</a:t>
            </a:r>
            <a:r>
              <a:rPr lang="en-US" sz="2000" dirty="0"/>
              <a:t> package. This package also</a:t>
            </a:r>
          </a:p>
          <a:p>
            <a:r>
              <a:rPr lang="en-US" sz="2000" dirty="0"/>
              <a:t>was used to compute the connectivity of districts</a:t>
            </a:r>
          </a:p>
          <a:p>
            <a:r>
              <a:rPr lang="en-US" sz="2000" dirty="0"/>
              <a:t>and compactness-related statistics. Images were</a:t>
            </a:r>
          </a:p>
          <a:p>
            <a:r>
              <a:rPr lang="en-US" sz="2000" dirty="0"/>
              <a:t>created using the matplotlib Python Package.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E5028F1-4468-F67A-0504-BDE02ED72E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786" y="1020726"/>
            <a:ext cx="5097998" cy="52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25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701644C-17B9-7CC9-B972-1839061E5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8559"/>
            <a:ext cx="6326529" cy="632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F63CC66-8F62-E6FC-0976-30EA52089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53447"/>
          </a:xfrm>
        </p:spPr>
        <p:txBody>
          <a:bodyPr>
            <a:normAutofit/>
          </a:bodyPr>
          <a:lstStyle/>
          <a:p>
            <a:r>
              <a:rPr lang="en-US" sz="2800" dirty="0"/>
              <a:t>One Simulated Game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7A074-7EDF-2834-219E-1EB270B82FC4}"/>
              </a:ext>
            </a:extLst>
          </p:cNvPr>
          <p:cNvSpPr txBox="1"/>
          <p:nvPr/>
        </p:nvSpPr>
        <p:spPr>
          <a:xfrm>
            <a:off x="6151944" y="1843950"/>
            <a:ext cx="564265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Implementation Details</a:t>
            </a:r>
            <a:r>
              <a:rPr lang="en-US" sz="2000" dirty="0"/>
              <a:t>: I programmed this project in Python. The code used can be found at:</a:t>
            </a:r>
          </a:p>
          <a:p>
            <a:endParaRPr lang="en-US" sz="2000" dirty="0"/>
          </a:p>
          <a:p>
            <a:r>
              <a:rPr lang="en-US" sz="2000" dirty="0"/>
              <a:t> 	</a:t>
            </a:r>
            <a:r>
              <a:rPr lang="en-US" sz="2000" dirty="0">
                <a:hlinkClick r:id="rId3"/>
              </a:rPr>
              <a:t>https://github.com/maia-pi</a:t>
            </a:r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Graphs for the simulated states were made using the </a:t>
            </a:r>
            <a:r>
              <a:rPr lang="en-US" sz="2000" dirty="0" err="1"/>
              <a:t>NextworkX</a:t>
            </a:r>
            <a:r>
              <a:rPr lang="en-US" sz="2000" dirty="0"/>
              <a:t> package. This package also</a:t>
            </a:r>
          </a:p>
          <a:p>
            <a:r>
              <a:rPr lang="en-US" sz="2000" dirty="0"/>
              <a:t>was used to compute the connectivity of districts</a:t>
            </a:r>
          </a:p>
          <a:p>
            <a:r>
              <a:rPr lang="en-US" sz="2000" dirty="0"/>
              <a:t>and compactness-related statistics. Images were</a:t>
            </a:r>
          </a:p>
          <a:p>
            <a:r>
              <a:rPr lang="en-US" sz="2000" dirty="0"/>
              <a:t>created using the matplotlib Python Package.</a:t>
            </a:r>
          </a:p>
        </p:txBody>
      </p:sp>
    </p:spTree>
    <p:extLst>
      <p:ext uri="{BB962C8B-B14F-4D97-AF65-F5344CB8AC3E}">
        <p14:creationId xmlns:p14="http://schemas.microsoft.com/office/powerpoint/2010/main" val="13992656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F34A0-E6F9-0DEB-0BDD-7C8F83D0F3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000" dirty="0"/>
              <a:t>Results: Samples from </a:t>
            </a:r>
            <a:r>
              <a:rPr lang="en-US" dirty="0"/>
              <a:t>99</a:t>
            </a:r>
            <a:r>
              <a:rPr lang="en-US" sz="6000" dirty="0"/>
              <a:t>0 Simulations</a:t>
            </a: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8AE155B-E6F8-F485-475B-9BEE753864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6286" r="13486" b="86133"/>
          <a:stretch/>
        </p:blipFill>
        <p:spPr bwMode="auto">
          <a:xfrm rot="10800000">
            <a:off x="0" y="5795841"/>
            <a:ext cx="12192000" cy="10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9050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DE6B2B04-5795-69C5-25AA-6C53BF2408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40" y="312903"/>
            <a:ext cx="2322594" cy="2322594"/>
          </a:xfrm>
        </p:spPr>
      </p:pic>
      <p:pic>
        <p:nvPicPr>
          <p:cNvPr id="7" name="Picture 6" descr="Treemap chart&#10;&#10;Description automatically generated with low confidence">
            <a:extLst>
              <a:ext uri="{FF2B5EF4-FFF2-40B4-BE49-F238E27FC236}">
                <a16:creationId xmlns:a16="http://schemas.microsoft.com/office/drawing/2014/main" id="{0F292A7E-5DCC-E0FF-2C5A-50ACA98427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40" y="2315702"/>
            <a:ext cx="2322594" cy="2322594"/>
          </a:xfrm>
          <a:prstGeom prst="rect">
            <a:avLst/>
          </a:prstGeom>
        </p:spPr>
      </p:pic>
      <p:pic>
        <p:nvPicPr>
          <p:cNvPr id="9" name="Picture 8" descr="Treemap chart&#10;&#10;Description automatically generated with low confidence">
            <a:extLst>
              <a:ext uri="{FF2B5EF4-FFF2-40B4-BE49-F238E27FC236}">
                <a16:creationId xmlns:a16="http://schemas.microsoft.com/office/drawing/2014/main" id="{50D52C1F-E600-DBDD-86C0-54525AD81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39" y="4254322"/>
            <a:ext cx="2322595" cy="2322595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80DF2BEF-0A61-3C03-E24D-3EB09E2F5B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07" y="290499"/>
            <a:ext cx="2322594" cy="2322594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7EB78B8B-DF43-CFC9-24D9-4C104C028D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672" y="2288489"/>
            <a:ext cx="2278863" cy="2278863"/>
          </a:xfrm>
          <a:prstGeom prst="rect">
            <a:avLst/>
          </a:prstGeom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F42AD494-33A1-DB4C-1A1E-AC55372AF0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805" y="4254322"/>
            <a:ext cx="2322595" cy="2322595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77002A8F-DDD5-D845-4400-C2859EBD88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8" y="312903"/>
            <a:ext cx="2322595" cy="2322595"/>
          </a:xfrm>
          <a:prstGeom prst="rect">
            <a:avLst/>
          </a:prstGeom>
        </p:spPr>
      </p:pic>
      <p:pic>
        <p:nvPicPr>
          <p:cNvPr id="19" name="Picture 18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DE7E1CCA-5D0E-19FE-833C-A26BB50CA2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8" y="2310893"/>
            <a:ext cx="2322595" cy="2322595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29BE9E7E-CD1E-3131-C12C-3E87723DC1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836" y="4276726"/>
            <a:ext cx="2322595" cy="23225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11B3E29-D1BC-7746-F893-412F14D3B437}"/>
              </a:ext>
            </a:extLst>
          </p:cNvPr>
          <p:cNvSpPr txBox="1"/>
          <p:nvPr/>
        </p:nvSpPr>
        <p:spPr>
          <a:xfrm>
            <a:off x="3578188" y="971245"/>
            <a:ext cx="1174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Random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Random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B32BF2F-7059-4211-381B-3F12C713CD63}"/>
              </a:ext>
            </a:extLst>
          </p:cNvPr>
          <p:cNvSpPr txBox="1"/>
          <p:nvPr/>
        </p:nvSpPr>
        <p:spPr>
          <a:xfrm>
            <a:off x="3582131" y="4904199"/>
            <a:ext cx="10465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Random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Barely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3FD960-FB46-A2F0-52AF-640F9FED9447}"/>
              </a:ext>
            </a:extLst>
          </p:cNvPr>
          <p:cNvSpPr txBox="1"/>
          <p:nvPr/>
        </p:nvSpPr>
        <p:spPr>
          <a:xfrm>
            <a:off x="3578188" y="2959806"/>
            <a:ext cx="11179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Random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Greedy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3474DCA-3C1A-7E54-F1DA-AEF8F5369BE5}"/>
              </a:ext>
            </a:extLst>
          </p:cNvPr>
          <p:cNvSpPr txBox="1"/>
          <p:nvPr/>
        </p:nvSpPr>
        <p:spPr>
          <a:xfrm>
            <a:off x="6716246" y="971245"/>
            <a:ext cx="1087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Greedy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Random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10D2B8E-7CF3-D97D-1C50-547FDDB4593B}"/>
              </a:ext>
            </a:extLst>
          </p:cNvPr>
          <p:cNvSpPr txBox="1"/>
          <p:nvPr/>
        </p:nvSpPr>
        <p:spPr>
          <a:xfrm>
            <a:off x="6716246" y="4904198"/>
            <a:ext cx="99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Greedy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Barely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C5BF5A8-3F52-215B-9C84-166DB7BDC65D}"/>
              </a:ext>
            </a:extLst>
          </p:cNvPr>
          <p:cNvSpPr txBox="1"/>
          <p:nvPr/>
        </p:nvSpPr>
        <p:spPr>
          <a:xfrm>
            <a:off x="6716246" y="2925876"/>
            <a:ext cx="99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Greedy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Greedy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12CC068-5EFD-3A17-6738-C64608577C10}"/>
              </a:ext>
            </a:extLst>
          </p:cNvPr>
          <p:cNvSpPr txBox="1"/>
          <p:nvPr/>
        </p:nvSpPr>
        <p:spPr>
          <a:xfrm>
            <a:off x="9935704" y="966368"/>
            <a:ext cx="1145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Barely</a:t>
            </a:r>
          </a:p>
          <a:p>
            <a:r>
              <a:rPr lang="en-US" sz="2000" dirty="0"/>
              <a:t>vs </a:t>
            </a:r>
            <a:r>
              <a:rPr lang="en-US" sz="2000" dirty="0">
                <a:solidFill>
                  <a:schemeClr val="accent2"/>
                </a:solidFill>
              </a:rPr>
              <a:t>Random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98A7609-72AE-CC50-FC6E-2F2B1EAF7641}"/>
              </a:ext>
            </a:extLst>
          </p:cNvPr>
          <p:cNvSpPr txBox="1"/>
          <p:nvPr/>
        </p:nvSpPr>
        <p:spPr>
          <a:xfrm>
            <a:off x="9935704" y="4904197"/>
            <a:ext cx="99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Barely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Barely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2AC33BD-504D-20F4-835E-6A594BBBF907}"/>
              </a:ext>
            </a:extLst>
          </p:cNvPr>
          <p:cNvSpPr txBox="1"/>
          <p:nvPr/>
        </p:nvSpPr>
        <p:spPr>
          <a:xfrm>
            <a:off x="9935704" y="2959806"/>
            <a:ext cx="99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Barely </a:t>
            </a:r>
            <a:r>
              <a:rPr lang="en-US" sz="2000" dirty="0"/>
              <a:t>vs </a:t>
            </a:r>
            <a:r>
              <a:rPr lang="en-US" sz="2000" dirty="0">
                <a:solidFill>
                  <a:schemeClr val="accent2"/>
                </a:solidFill>
              </a:rPr>
              <a:t>Greedy</a:t>
            </a:r>
          </a:p>
        </p:txBody>
      </p:sp>
    </p:spTree>
    <p:extLst>
      <p:ext uri="{BB962C8B-B14F-4D97-AF65-F5344CB8AC3E}">
        <p14:creationId xmlns:p14="http://schemas.microsoft.com/office/powerpoint/2010/main" val="12938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reemap chart&#10;&#10;Description automatically generated">
            <a:extLst>
              <a:ext uri="{FF2B5EF4-FFF2-40B4-BE49-F238E27FC236}">
                <a16:creationId xmlns:a16="http://schemas.microsoft.com/office/drawing/2014/main" id="{B59522B3-A0BA-668D-84B0-D8B150CBD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5" y="529847"/>
            <a:ext cx="5608898" cy="5608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0A79D80-C06B-E17B-3B5B-C97317D476E4}"/>
              </a:ext>
            </a:extLst>
          </p:cNvPr>
          <p:cNvSpPr txBox="1"/>
          <p:nvPr/>
        </p:nvSpPr>
        <p:spPr>
          <a:xfrm>
            <a:off x="1892110" y="5564617"/>
            <a:ext cx="19153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Greedy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Barely</a:t>
            </a:r>
          </a:p>
        </p:txBody>
      </p:sp>
      <p:pic>
        <p:nvPicPr>
          <p:cNvPr id="13" name="Picture 12" descr="Treemap chart&#10;&#10;Description automatically generated">
            <a:extLst>
              <a:ext uri="{FF2B5EF4-FFF2-40B4-BE49-F238E27FC236}">
                <a16:creationId xmlns:a16="http://schemas.microsoft.com/office/drawing/2014/main" id="{598D4889-6898-8720-CFBA-EC28AADF7D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23" y="1235904"/>
            <a:ext cx="2220701" cy="22207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0AEDE-E486-CB8C-47C2-217BF57B1E0C}"/>
              </a:ext>
            </a:extLst>
          </p:cNvPr>
          <p:cNvSpPr txBox="1"/>
          <p:nvPr/>
        </p:nvSpPr>
        <p:spPr>
          <a:xfrm>
            <a:off x="7558047" y="1883796"/>
            <a:ext cx="99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Barely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Barely</a:t>
            </a:r>
          </a:p>
        </p:txBody>
      </p:sp>
      <p:pic>
        <p:nvPicPr>
          <p:cNvPr id="16" name="Picture 15" descr="A picture containing text&#10;&#10;Description automatically generated">
            <a:extLst>
              <a:ext uri="{FF2B5EF4-FFF2-40B4-BE49-F238E27FC236}">
                <a16:creationId xmlns:a16="http://schemas.microsoft.com/office/drawing/2014/main" id="{4A4F1825-DC49-F580-1887-7C1C5AB7D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23" y="3162153"/>
            <a:ext cx="2206067" cy="220606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028A48-E3E0-22F5-EBD4-005696A1B502}"/>
              </a:ext>
            </a:extLst>
          </p:cNvPr>
          <p:cNvSpPr txBox="1"/>
          <p:nvPr/>
        </p:nvSpPr>
        <p:spPr>
          <a:xfrm>
            <a:off x="7558047" y="3757354"/>
            <a:ext cx="99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Barely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Greedy</a:t>
            </a:r>
          </a:p>
        </p:txBody>
      </p:sp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D386F3D0-2674-F4B9-2334-EC60EB1D3D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49" y="1235904"/>
            <a:ext cx="2206067" cy="220606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1AFECBC-40AA-AFDF-2112-28D5C7F976DD}"/>
              </a:ext>
            </a:extLst>
          </p:cNvPr>
          <p:cNvSpPr txBox="1"/>
          <p:nvPr/>
        </p:nvSpPr>
        <p:spPr>
          <a:xfrm>
            <a:off x="10403173" y="1883796"/>
            <a:ext cx="99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Greedy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Barely</a:t>
            </a:r>
          </a:p>
        </p:txBody>
      </p:sp>
      <p:pic>
        <p:nvPicPr>
          <p:cNvPr id="26" name="Picture 25" descr="A picture containing text&#10;&#10;Description automatically generated">
            <a:extLst>
              <a:ext uri="{FF2B5EF4-FFF2-40B4-BE49-F238E27FC236}">
                <a16:creationId xmlns:a16="http://schemas.microsoft.com/office/drawing/2014/main" id="{792AEB7D-EE52-56D3-BAA0-E92D47D59B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549" y="3162153"/>
            <a:ext cx="2206067" cy="2206067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CFA9EA93-386C-C783-C6C9-ABDC932D6B0C}"/>
              </a:ext>
            </a:extLst>
          </p:cNvPr>
          <p:cNvSpPr txBox="1"/>
          <p:nvPr/>
        </p:nvSpPr>
        <p:spPr>
          <a:xfrm>
            <a:off x="10403173" y="3757353"/>
            <a:ext cx="994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7030A0"/>
                </a:solidFill>
              </a:rPr>
              <a:t>Greedy</a:t>
            </a:r>
            <a:r>
              <a:rPr lang="en-US" sz="2000" dirty="0"/>
              <a:t> vs </a:t>
            </a:r>
            <a:r>
              <a:rPr lang="en-US" sz="2000" dirty="0">
                <a:solidFill>
                  <a:schemeClr val="accent2"/>
                </a:solidFill>
              </a:rPr>
              <a:t>Greedy</a:t>
            </a:r>
          </a:p>
        </p:txBody>
      </p:sp>
    </p:spTree>
    <p:extLst>
      <p:ext uri="{BB962C8B-B14F-4D97-AF65-F5344CB8AC3E}">
        <p14:creationId xmlns:p14="http://schemas.microsoft.com/office/powerpoint/2010/main" val="2772934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8F43E-CE30-A9F2-686E-D8DA6501B6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785"/>
          </a:xfrm>
        </p:spPr>
        <p:txBody>
          <a:bodyPr>
            <a:noAutofit/>
          </a:bodyPr>
          <a:lstStyle/>
          <a:p>
            <a:r>
              <a:rPr lang="en-US" sz="2800" dirty="0"/>
              <a:t>So Far…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4BFDA-65E1-9E31-BA63-C94383F37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18107"/>
            <a:ext cx="10515600" cy="849565"/>
          </a:xfrm>
        </p:spPr>
        <p:txBody>
          <a:bodyPr>
            <a:normAutofit/>
          </a:bodyPr>
          <a:lstStyle/>
          <a:p>
            <a:r>
              <a:rPr lang="en-US" sz="2000" dirty="0"/>
              <a:t>The game completes every time</a:t>
            </a:r>
          </a:p>
          <a:p>
            <a:r>
              <a:rPr lang="en-US" sz="2000" dirty="0"/>
              <a:t>Districts created are continuous and compact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5AA107-FD50-40F3-3E99-D24FAF1068EF}"/>
              </a:ext>
            </a:extLst>
          </p:cNvPr>
          <p:cNvSpPr txBox="1"/>
          <p:nvPr/>
        </p:nvSpPr>
        <p:spPr>
          <a:xfrm>
            <a:off x="838200" y="1725009"/>
            <a:ext cx="105156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000" b="1" dirty="0"/>
              <a:t>Question: </a:t>
            </a:r>
            <a:r>
              <a:rPr lang="en-US" sz="2000" dirty="0"/>
              <a:t>What about simple dominant strategies?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Objectives:</a:t>
            </a:r>
            <a:r>
              <a:rPr lang="en-US" sz="2000" dirty="0"/>
              <a:t> Purple wins both districts, Orange wins one district</a:t>
            </a:r>
            <a:endParaRPr lang="en-US" sz="2000" b="1" dirty="0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C417C48-6F38-C48D-4E8B-AE8715998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741" y="3429000"/>
            <a:ext cx="6466518" cy="202572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622775-171A-B242-2AC8-74B93F633968}"/>
              </a:ext>
            </a:extLst>
          </p:cNvPr>
          <p:cNvSpPr txBox="1">
            <a:spLocks/>
          </p:cNvSpPr>
          <p:nvPr/>
        </p:nvSpPr>
        <p:spPr>
          <a:xfrm>
            <a:off x="838200" y="5403304"/>
            <a:ext cx="10515600" cy="11882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b="1" dirty="0"/>
              <a:t>Details: </a:t>
            </a:r>
          </a:p>
          <a:p>
            <a:r>
              <a:rPr lang="en-US" sz="2000" dirty="0"/>
              <a:t>Purple-Orange overall state voter split 50.5-49.5 </a:t>
            </a:r>
          </a:p>
          <a:p>
            <a:r>
              <a:rPr lang="en-US" sz="2000" dirty="0"/>
              <a:t>Results based on 10 iterations per pair of strategies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2000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41B3DBF-40AB-9271-7FAF-00E4C02218D7}"/>
              </a:ext>
            </a:extLst>
          </p:cNvPr>
          <p:cNvSpPr txBox="1">
            <a:spLocks/>
          </p:cNvSpPr>
          <p:nvPr/>
        </p:nvSpPr>
        <p:spPr>
          <a:xfrm>
            <a:off x="838200" y="2844472"/>
            <a:ext cx="10515600" cy="36278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Average Number of Districts Won by Strategy</a:t>
            </a:r>
          </a:p>
        </p:txBody>
      </p:sp>
    </p:spTree>
    <p:extLst>
      <p:ext uri="{BB962C8B-B14F-4D97-AF65-F5344CB8AC3E}">
        <p14:creationId xmlns:p14="http://schemas.microsoft.com/office/powerpoint/2010/main" val="1952384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698BA9B2-7E81-26CB-16AF-2BBDCB158A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81" y="1082992"/>
            <a:ext cx="5696168" cy="1749838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7BAD46C-5609-212E-D12A-66DC7C5B4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654" y="2957700"/>
            <a:ext cx="5520849" cy="1650454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DC2A1E0-805D-BCF7-1718-7195F8BD7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06" y="1136423"/>
            <a:ext cx="5425168" cy="1701715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DE94B00-07B5-7214-7F95-62D497AE03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05" y="2868831"/>
            <a:ext cx="5581401" cy="1728706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B136C67-CB42-01B6-02C0-54F529511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362785"/>
          </a:xfrm>
        </p:spPr>
        <p:txBody>
          <a:bodyPr>
            <a:noAutofit/>
          </a:bodyPr>
          <a:lstStyle/>
          <a:p>
            <a:r>
              <a:rPr lang="en-US" sz="2800" dirty="0"/>
              <a:t>Average Number of Districts Won by Strategy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56A3145-4FB3-A279-A600-711ED2E95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053" y="5020303"/>
            <a:ext cx="10515600" cy="1188285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000" b="1" dirty="0"/>
              <a:t>Details: </a:t>
            </a:r>
          </a:p>
          <a:p>
            <a:r>
              <a:rPr lang="en-US" sz="2000" dirty="0"/>
              <a:t>Purple-Orange overall state voter split</a:t>
            </a:r>
          </a:p>
          <a:p>
            <a:r>
              <a:rPr lang="en-US" sz="2000" dirty="0"/>
              <a:t>Results based on 30 iterations (10 for 51.5-48.5 and 50.5-49.5)</a:t>
            </a:r>
          </a:p>
          <a:p>
            <a:r>
              <a:rPr lang="en-US" sz="2000" dirty="0"/>
              <a:t>Compactness trade-off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76184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C88BF68-C7FD-7A75-40BA-CD19F8E413ED}"/>
              </a:ext>
            </a:extLst>
          </p:cNvPr>
          <p:cNvSpPr/>
          <p:nvPr/>
        </p:nvSpPr>
        <p:spPr>
          <a:xfrm>
            <a:off x="185034" y="94037"/>
            <a:ext cx="11821931" cy="666992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7B2E-EC08-F7B0-4CA9-A6903B33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71577"/>
          </a:xfrm>
        </p:spPr>
        <p:txBody>
          <a:bodyPr>
            <a:normAutofit/>
          </a:bodyPr>
          <a:lstStyle/>
          <a:p>
            <a:r>
              <a:rPr lang="en-US" sz="2800" dirty="0"/>
              <a:t>In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628302-3F57-74A2-A600-AAA19ED11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43001"/>
            <a:ext cx="10515600" cy="2286000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results are encouraging:</a:t>
            </a:r>
          </a:p>
          <a:p>
            <a:pPr lvl="1"/>
            <a:r>
              <a:rPr lang="en-US" sz="2000" dirty="0"/>
              <a:t>Game completes every time</a:t>
            </a:r>
          </a:p>
          <a:p>
            <a:pPr lvl="1"/>
            <a:r>
              <a:rPr lang="en-US" sz="2000" dirty="0"/>
              <a:t>Districts created are continuous and compact</a:t>
            </a:r>
          </a:p>
          <a:p>
            <a:pPr lvl="1"/>
            <a:r>
              <a:rPr lang="en-US" sz="2000" dirty="0"/>
              <a:t>No simple dominant strategy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3384505-9642-0660-C88B-0CFBD346759E}"/>
              </a:ext>
            </a:extLst>
          </p:cNvPr>
          <p:cNvSpPr txBox="1">
            <a:spLocks/>
          </p:cNvSpPr>
          <p:nvPr/>
        </p:nvSpPr>
        <p:spPr>
          <a:xfrm>
            <a:off x="838200" y="2936900"/>
            <a:ext cx="10515600" cy="497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Future Work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9861BEB-C475-49DB-7F24-BF99AA10B65A}"/>
              </a:ext>
            </a:extLst>
          </p:cNvPr>
          <p:cNvSpPr txBox="1">
            <a:spLocks/>
          </p:cNvSpPr>
          <p:nvPr/>
        </p:nvSpPr>
        <p:spPr>
          <a:xfrm>
            <a:off x="838200" y="3714866"/>
            <a:ext cx="10515600" cy="232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This provides evidence that game-based redistricting is viable. It would be valuable to repeat the project in more complex situations: non-rectangular states</a:t>
            </a:r>
          </a:p>
          <a:p>
            <a:r>
              <a:rPr lang="en-US" sz="2000" dirty="0"/>
              <a:t>Implement more voting parties and or allow for undecided/swing voters</a:t>
            </a:r>
          </a:p>
          <a:p>
            <a:r>
              <a:rPr lang="en-US" sz="2000" dirty="0"/>
              <a:t>Introduce more complex player strategies, such as extending strategies to look ahead to their next several moves while playing</a:t>
            </a:r>
          </a:p>
          <a:p>
            <a:r>
              <a:rPr lang="en-US" sz="2000" dirty="0"/>
              <a:t>Implement real-life data from states, including precinct layouts, voter distributions, etc.</a:t>
            </a:r>
          </a:p>
        </p:txBody>
      </p:sp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9324AC65-75E6-657C-C3FF-909A9837F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954" y="650913"/>
            <a:ext cx="2632166" cy="263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9820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B107C-03B2-B953-EDD6-89051B13C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38163"/>
          </a:xfrm>
        </p:spPr>
        <p:txBody>
          <a:bodyPr>
            <a:normAutofit/>
          </a:bodyPr>
          <a:lstStyle/>
          <a:p>
            <a:r>
              <a:rPr lang="en-US" sz="2800" dirty="0"/>
              <a:t>Gerrymandering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16D2FF9-DA68-5AB6-3DB1-AD2E3D93C36A}"/>
              </a:ext>
            </a:extLst>
          </p:cNvPr>
          <p:cNvSpPr/>
          <p:nvPr/>
        </p:nvSpPr>
        <p:spPr>
          <a:xfrm>
            <a:off x="793750" y="972259"/>
            <a:ext cx="10153650" cy="725049"/>
          </a:xfrm>
          <a:prstGeom prst="round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27737-2BFC-A2DA-002E-D24D7B13D2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1201"/>
            <a:ext cx="10515600" cy="7739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Problem: </a:t>
            </a:r>
            <a:r>
              <a:rPr lang="en-US" sz="2000" dirty="0"/>
              <a:t>Congressional districts are often perceived as being biased towards specific parties or groups due to suspected gerrymandering. This erodes the people’s trust in our political system.</a:t>
            </a:r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4F16CC88-D146-84C5-A1A0-8AC721CDE1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4"/>
          <a:stretch/>
        </p:blipFill>
        <p:spPr>
          <a:xfrm>
            <a:off x="1435826" y="2172510"/>
            <a:ext cx="9320348" cy="3973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34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69670-C1ED-0A9E-C0A5-A5170B5103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68730"/>
          </a:xfrm>
        </p:spPr>
        <p:txBody>
          <a:bodyPr>
            <a:normAutofit/>
          </a:bodyPr>
          <a:lstStyle/>
          <a:p>
            <a:r>
              <a:rPr lang="en-US" sz="28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32CABD-9C8B-FC24-AC77-72F8DE754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4144"/>
            <a:ext cx="10515600" cy="43513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800" dirty="0"/>
              <a:t>[1]  Jonathan C. Mattingly and Christy Vaughn. “Redistricting and the Will of the People”. The Mathematics </a:t>
            </a:r>
            <a:r>
              <a:rPr lang="en-US" sz="1800" dirty="0" err="1"/>
              <a:t>ArXive</a:t>
            </a:r>
            <a:r>
              <a:rPr lang="en-US" sz="1800" dirty="0"/>
              <a:t> arXiv:1410.8796 (2014). </a:t>
            </a:r>
            <a:r>
              <a:rPr lang="en-US" sz="1800" i="1" dirty="0"/>
              <a:t>doi.org/10. 48550/arXiv.1410.8796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[2]  </a:t>
            </a:r>
            <a:r>
              <a:rPr lang="en-US" sz="1800" dirty="0" err="1"/>
              <a:t>Moklos</a:t>
            </a:r>
            <a:r>
              <a:rPr lang="en-US" sz="1800" dirty="0"/>
              <a:t> Bona. “Fundamental Algorithms”. In: World Scientific Publishing, 2017. Chap. 9.</a:t>
            </a:r>
          </a:p>
          <a:p>
            <a:pPr marL="0" indent="0">
              <a:buNone/>
            </a:pPr>
            <a:r>
              <a:rPr lang="en-US" sz="1800" dirty="0"/>
              <a:t>[3]  Wesley </a:t>
            </a:r>
            <a:r>
              <a:rPr lang="en-US" sz="1800" dirty="0" err="1"/>
              <a:t>Pegden</a:t>
            </a:r>
            <a:r>
              <a:rPr lang="en-US" sz="1800" dirty="0"/>
              <a:t>, Ariel D. </a:t>
            </a:r>
            <a:r>
              <a:rPr lang="en-US" sz="1800" dirty="0" err="1"/>
              <a:t>Procaccia</a:t>
            </a:r>
            <a:r>
              <a:rPr lang="en-US" sz="1800" dirty="0"/>
              <a:t>, and </a:t>
            </a:r>
            <a:r>
              <a:rPr lang="en-US" sz="1800" dirty="0" err="1"/>
              <a:t>Dingli</a:t>
            </a:r>
            <a:r>
              <a:rPr lang="en-US" sz="1800" dirty="0"/>
              <a:t> Yu. “A Partisan Districting Protocol with Provably Nonpartisan Outcomes”. The Mathematics </a:t>
            </a:r>
            <a:r>
              <a:rPr lang="en-US" sz="1800" dirty="0" err="1"/>
              <a:t>ArXive</a:t>
            </a:r>
            <a:r>
              <a:rPr lang="en-US" sz="1800" dirty="0"/>
              <a:t> arXiv:1710.08781 (2017). </a:t>
            </a:r>
            <a:r>
              <a:rPr lang="en-US" sz="1800" i="1" dirty="0"/>
              <a:t>doi.org/10.48550/arXiv.1710.08781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[4]  Dustin G. Mixon and Soledad Villar. “Utility Ghost: Gamified redistricting with partisan symmetry”. The Mathematics </a:t>
            </a:r>
            <a:r>
              <a:rPr lang="en-US" sz="1800" dirty="0" err="1"/>
              <a:t>ArXive</a:t>
            </a:r>
            <a:r>
              <a:rPr lang="en-US" sz="1800" dirty="0"/>
              <a:t> arXiv:1812.07377 (2018). </a:t>
            </a:r>
            <a:r>
              <a:rPr lang="en-US" sz="1800" i="1" dirty="0"/>
              <a:t>doi.org/10.48550/arXiv.1812.07377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[5]  Micah Altman and Michael McDonald. About the Data. </a:t>
            </a:r>
            <a:r>
              <a:rPr lang="en-US" sz="1800" i="1" dirty="0"/>
              <a:t>publicmapping.org/resources/data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[6]  Moon </a:t>
            </a:r>
            <a:r>
              <a:rPr lang="en-US" sz="1800" dirty="0" err="1"/>
              <a:t>Duchin</a:t>
            </a:r>
            <a:r>
              <a:rPr lang="en-US" sz="1800" dirty="0"/>
              <a:t>. Explainer: Compactness, by the numbers. </a:t>
            </a:r>
            <a:r>
              <a:rPr lang="en-US" sz="1800" i="1" dirty="0"/>
              <a:t>mggg.org/publications/political-geometry/01-Duchin.pdf</a:t>
            </a:r>
            <a:r>
              <a:rPr lang="en-US" sz="1800" dirty="0"/>
              <a:t>.</a:t>
            </a:r>
          </a:p>
          <a:p>
            <a:pPr marL="0" indent="0">
              <a:buNone/>
            </a:pPr>
            <a:r>
              <a:rPr lang="en-US" sz="1800" dirty="0"/>
              <a:t>[7]  Ben Williams and Beth </a:t>
            </a:r>
            <a:r>
              <a:rPr lang="en-US" sz="1800" dirty="0" err="1"/>
              <a:t>Hladick</a:t>
            </a:r>
            <a:r>
              <a:rPr lang="en-US" sz="1800" dirty="0"/>
              <a:t>. Redistricting and the Supreme Court: The Most Significant Cases. </a:t>
            </a:r>
            <a:r>
              <a:rPr lang="en-US" sz="1800" i="1" dirty="0"/>
              <a:t>ncsl.org/ redistricting-and-census/redistricting-and-the-supreme-court-the-most-significant-cases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0326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D9CA0-4B7F-3CD0-EF74-F60D31759DD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ED0810-B8C7-1F88-768C-F162B33ED1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AA13D53-C229-7D2A-4C0B-9322FBE855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6286" r="13486" b="86133"/>
          <a:stretch/>
        </p:blipFill>
        <p:spPr bwMode="auto">
          <a:xfrm rot="10800000">
            <a:off x="0" y="5795841"/>
            <a:ext cx="12192000" cy="10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528FB8E3-CCD4-A3E0-38CB-EEC81C94CE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6286" r="13486" b="86133"/>
          <a:stretch/>
        </p:blipFill>
        <p:spPr bwMode="auto">
          <a:xfrm>
            <a:off x="0" y="0"/>
            <a:ext cx="12192000" cy="10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4568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2576E-6D0E-0436-DE13-6F68AE5C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04309"/>
          </a:xfrm>
        </p:spPr>
        <p:txBody>
          <a:bodyPr>
            <a:noAutofit/>
          </a:bodyPr>
          <a:lstStyle/>
          <a:p>
            <a:r>
              <a:rPr lang="en-US" sz="2800" dirty="0"/>
              <a:t>The Compactness Trade-Off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4229142-DA40-69BE-94C4-1267B29C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8" y="924677"/>
            <a:ext cx="4906415" cy="2334230"/>
          </a:xfrm>
          <a:prstGeom prst="rect">
            <a:avLst/>
          </a:prstGeom>
        </p:spPr>
      </p:pic>
      <p:pic>
        <p:nvPicPr>
          <p:cNvPr id="7" name="Picture 6" descr="A picture containing text, receipt&#10;&#10;Description automatically generated">
            <a:extLst>
              <a:ext uri="{FF2B5EF4-FFF2-40B4-BE49-F238E27FC236}">
                <a16:creationId xmlns:a16="http://schemas.microsoft.com/office/drawing/2014/main" id="{3CE541C7-6F2B-CE03-41F9-1DBF3463D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357" y="3493226"/>
            <a:ext cx="4906415" cy="2156723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3F6CD153-F395-FD82-1725-C963295A8C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09993"/>
            <a:ext cx="5307642" cy="2348914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8E1903C0-5C7E-1BBA-F3BE-21AF187B24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301034"/>
            <a:ext cx="5283651" cy="234891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92B975-49ED-D5FC-FA73-3D156439A7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960039"/>
            <a:ext cx="11452058" cy="8662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With lower compactness requirements, there is more leeway for the minority party to win.</a:t>
            </a:r>
          </a:p>
        </p:txBody>
      </p:sp>
    </p:spTree>
    <p:extLst>
      <p:ext uri="{BB962C8B-B14F-4D97-AF65-F5344CB8AC3E}">
        <p14:creationId xmlns:p14="http://schemas.microsoft.com/office/powerpoint/2010/main" val="3593415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CC136-D71F-11C5-A0CE-03EC5FC99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10086"/>
          </a:xfrm>
        </p:spPr>
        <p:txBody>
          <a:bodyPr>
            <a:normAutofit/>
          </a:bodyPr>
          <a:lstStyle/>
          <a:p>
            <a:r>
              <a:rPr lang="en-US" sz="2800" dirty="0"/>
              <a:t>Mathematicians and Computer Scientists working on Gerrymandering</a:t>
            </a:r>
          </a:p>
        </p:txBody>
      </p:sp>
      <p:pic>
        <p:nvPicPr>
          <p:cNvPr id="11" name="Picture 10" descr="A picture containing person, suit&#10;&#10;Description automatically generated">
            <a:extLst>
              <a:ext uri="{FF2B5EF4-FFF2-40B4-BE49-F238E27FC236}">
                <a16:creationId xmlns:a16="http://schemas.microsoft.com/office/drawing/2014/main" id="{EF8A8931-DFC1-1A53-FFF8-2678F5E91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65" y="1082242"/>
            <a:ext cx="1790006" cy="2237507"/>
          </a:xfrm>
          <a:prstGeom prst="rect">
            <a:avLst/>
          </a:prstGeom>
        </p:spPr>
      </p:pic>
      <p:pic>
        <p:nvPicPr>
          <p:cNvPr id="13" name="Picture 12" descr="A picture containing text, person, person&#10;&#10;Description automatically generated">
            <a:extLst>
              <a:ext uri="{FF2B5EF4-FFF2-40B4-BE49-F238E27FC236}">
                <a16:creationId xmlns:a16="http://schemas.microsoft.com/office/drawing/2014/main" id="{B181A4E0-15D0-5657-F4C4-9CE7D83EFE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858" y="1082242"/>
            <a:ext cx="2237507" cy="2237507"/>
          </a:xfrm>
          <a:prstGeom prst="rect">
            <a:avLst/>
          </a:prstGeom>
        </p:spPr>
      </p:pic>
      <p:pic>
        <p:nvPicPr>
          <p:cNvPr id="17" name="Picture 1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4A83F672-0B17-B94D-0E96-8E15B4062E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7922" y="3931999"/>
            <a:ext cx="2237506" cy="2403515"/>
          </a:xfrm>
          <a:prstGeom prst="rect">
            <a:avLst/>
          </a:prstGeom>
        </p:spPr>
      </p:pic>
      <p:pic>
        <p:nvPicPr>
          <p:cNvPr id="5" name="Content Placeholder 4" descr="Logo&#10;&#10;Description automatically generated">
            <a:extLst>
              <a:ext uri="{FF2B5EF4-FFF2-40B4-BE49-F238E27FC236}">
                <a16:creationId xmlns:a16="http://schemas.microsoft.com/office/drawing/2014/main" id="{BA0CEDFE-0780-1A4A-A04D-A9D0B7B727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0" y="3355008"/>
            <a:ext cx="1382949" cy="1382949"/>
          </a:xfrm>
        </p:spPr>
      </p:pic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AD6FBA14-2048-57FB-60AC-C2FC57BDA8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84" y="5190168"/>
            <a:ext cx="2463981" cy="107255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B0B51DC6-60B8-67A2-1C7E-16CFD4C90A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4602" y="2556627"/>
            <a:ext cx="1924280" cy="411943"/>
          </a:xfrm>
          <a:prstGeom prst="rect">
            <a:avLst/>
          </a:prstGeom>
        </p:spPr>
      </p:pic>
      <p:pic>
        <p:nvPicPr>
          <p:cNvPr id="19" name="Picture 18" descr="A person with curly hair&#10;&#10;Description automatically generated with low confidence">
            <a:extLst>
              <a:ext uri="{FF2B5EF4-FFF2-40B4-BE49-F238E27FC236}">
                <a16:creationId xmlns:a16="http://schemas.microsoft.com/office/drawing/2014/main" id="{39B53215-0182-63FC-B998-0EE1287866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752" y="1082242"/>
            <a:ext cx="1861676" cy="2237507"/>
          </a:xfrm>
          <a:prstGeom prst="rect">
            <a:avLst/>
          </a:prstGeom>
        </p:spPr>
      </p:pic>
      <p:pic>
        <p:nvPicPr>
          <p:cNvPr id="21" name="Picture 20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8288E32E-7217-856C-0F9C-52815E07C9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65" y="3931999"/>
            <a:ext cx="1790006" cy="2387449"/>
          </a:xfrm>
          <a:prstGeom prst="rect">
            <a:avLst/>
          </a:prstGeom>
        </p:spPr>
      </p:pic>
      <p:pic>
        <p:nvPicPr>
          <p:cNvPr id="23" name="Picture 22" descr="A picture containing clothing, outdoor, person, headdress&#10;&#10;Description automatically generated">
            <a:extLst>
              <a:ext uri="{FF2B5EF4-FFF2-40B4-BE49-F238E27FC236}">
                <a16:creationId xmlns:a16="http://schemas.microsoft.com/office/drawing/2014/main" id="{C0854BB3-C9A4-8632-A22E-1A6D166D28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196" y="3931999"/>
            <a:ext cx="1905000" cy="19050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96F65CE-0C32-ED1C-E858-C8A6EE826B91}"/>
              </a:ext>
            </a:extLst>
          </p:cNvPr>
          <p:cNvSpPr txBox="1"/>
          <p:nvPr/>
        </p:nvSpPr>
        <p:spPr>
          <a:xfrm>
            <a:off x="2479465" y="3330698"/>
            <a:ext cx="185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Moon </a:t>
            </a:r>
            <a:r>
              <a:rPr lang="en-US" sz="1400" dirty="0" err="1"/>
              <a:t>Duchin</a:t>
            </a:r>
            <a:r>
              <a:rPr lang="en-US" sz="1400" dirty="0"/>
              <a:t> (Tufts, MGGG)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4EC3EDE-87AD-A6EE-95ED-ADA78037FEC3}"/>
              </a:ext>
            </a:extLst>
          </p:cNvPr>
          <p:cNvSpPr txBox="1"/>
          <p:nvPr/>
        </p:nvSpPr>
        <p:spPr>
          <a:xfrm>
            <a:off x="4517858" y="3330698"/>
            <a:ext cx="185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Wesley </a:t>
            </a:r>
            <a:r>
              <a:rPr lang="en-US" sz="1400" dirty="0" err="1"/>
              <a:t>Pegden</a:t>
            </a:r>
            <a:r>
              <a:rPr lang="en-US" sz="1400" dirty="0"/>
              <a:t> (CMU)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61531B-9AA9-5870-E572-D2A1FAB2F185}"/>
              </a:ext>
            </a:extLst>
          </p:cNvPr>
          <p:cNvSpPr txBox="1"/>
          <p:nvPr/>
        </p:nvSpPr>
        <p:spPr>
          <a:xfrm>
            <a:off x="6965063" y="3330698"/>
            <a:ext cx="18504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Ranthony</a:t>
            </a:r>
            <a:r>
              <a:rPr lang="en-US" sz="1400" dirty="0"/>
              <a:t> Edmonds (OSU)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FD3CDCC-9C90-71BA-8B14-F56A380F2753}"/>
              </a:ext>
            </a:extLst>
          </p:cNvPr>
          <p:cNvSpPr txBox="1"/>
          <p:nvPr/>
        </p:nvSpPr>
        <p:spPr>
          <a:xfrm>
            <a:off x="2479465" y="6330397"/>
            <a:ext cx="185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Thomas </a:t>
            </a:r>
            <a:r>
              <a:rPr lang="en-US" sz="1400" dirty="0" err="1"/>
              <a:t>Weighill</a:t>
            </a:r>
            <a:r>
              <a:rPr lang="en-US" sz="1400" dirty="0"/>
              <a:t> (UNC)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DAD169-A7C8-7899-7CEF-A8A510512F9D}"/>
              </a:ext>
            </a:extLst>
          </p:cNvPr>
          <p:cNvSpPr txBox="1"/>
          <p:nvPr/>
        </p:nvSpPr>
        <p:spPr>
          <a:xfrm>
            <a:off x="6627922" y="6330396"/>
            <a:ext cx="2291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Jonathan Mattingly (Duke)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36B8468-6F50-18F5-1663-ACA7B4FC63E5}"/>
              </a:ext>
            </a:extLst>
          </p:cNvPr>
          <p:cNvSpPr txBox="1"/>
          <p:nvPr/>
        </p:nvSpPr>
        <p:spPr>
          <a:xfrm>
            <a:off x="4496196" y="5836527"/>
            <a:ext cx="18504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Daryl </a:t>
            </a:r>
            <a:r>
              <a:rPr lang="en-US" sz="1400" dirty="0" err="1"/>
              <a:t>DeFord</a:t>
            </a:r>
            <a:r>
              <a:rPr lang="en-US" sz="1400" dirty="0"/>
              <a:t> (WSU)</a:t>
            </a:r>
          </a:p>
        </p:txBody>
      </p:sp>
      <p:pic>
        <p:nvPicPr>
          <p:cNvPr id="33" name="Picture 32" descr="Text, logo&#10;&#10;Description automatically generated">
            <a:extLst>
              <a:ext uri="{FF2B5EF4-FFF2-40B4-BE49-F238E27FC236}">
                <a16:creationId xmlns:a16="http://schemas.microsoft.com/office/drawing/2014/main" id="{6CCFC05B-079A-559D-C6B3-95DFEB270BE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2" y="1271615"/>
            <a:ext cx="1924280" cy="835859"/>
          </a:xfrm>
          <a:prstGeom prst="rect">
            <a:avLst/>
          </a:prstGeom>
        </p:spPr>
      </p:pic>
      <p:pic>
        <p:nvPicPr>
          <p:cNvPr id="35" name="Picture 34" descr="Icon&#10;&#10;Description automatically generated">
            <a:extLst>
              <a:ext uri="{FF2B5EF4-FFF2-40B4-BE49-F238E27FC236}">
                <a16:creationId xmlns:a16="http://schemas.microsoft.com/office/drawing/2014/main" id="{24874C9C-6A1B-DF68-A22E-27C9AEC718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02" y="4962422"/>
            <a:ext cx="1976297" cy="1368340"/>
          </a:xfrm>
          <a:prstGeom prst="rect">
            <a:avLst/>
          </a:prstGeom>
        </p:spPr>
      </p:pic>
      <p:pic>
        <p:nvPicPr>
          <p:cNvPr id="37" name="Picture 36" descr="Logo&#10;&#10;Description automatically generated">
            <a:extLst>
              <a:ext uri="{FF2B5EF4-FFF2-40B4-BE49-F238E27FC236}">
                <a16:creationId xmlns:a16="http://schemas.microsoft.com/office/drawing/2014/main" id="{204F05AD-9294-3D9D-3E36-B9B3C5A3D7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84" y="1075333"/>
            <a:ext cx="2711428" cy="1621406"/>
          </a:xfrm>
          <a:prstGeom prst="rect">
            <a:avLst/>
          </a:prstGeom>
        </p:spPr>
      </p:pic>
      <p:pic>
        <p:nvPicPr>
          <p:cNvPr id="41" name="Picture 40" descr="Logo, company name&#10;&#10;Description automatically generated">
            <a:extLst>
              <a:ext uri="{FF2B5EF4-FFF2-40B4-BE49-F238E27FC236}">
                <a16:creationId xmlns:a16="http://schemas.microsoft.com/office/drawing/2014/main" id="{893DBF0E-E003-DD98-8132-ECFE272250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8184" y="3168094"/>
            <a:ext cx="2711428" cy="1756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9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B4D4D-A5FE-350D-EB1A-04D70ABBC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54" y="365126"/>
            <a:ext cx="10515600" cy="501378"/>
          </a:xfrm>
        </p:spPr>
        <p:txBody>
          <a:bodyPr>
            <a:normAutofit/>
          </a:bodyPr>
          <a:lstStyle/>
          <a:p>
            <a:r>
              <a:rPr lang="en-US" sz="2800" i="1" dirty="0"/>
              <a:t>I-Cut-You-Freeze</a:t>
            </a:r>
            <a:r>
              <a:rPr lang="en-US" sz="2800" dirty="0"/>
              <a:t> State Redistricting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00FB0-19CB-EA79-908E-4120ED0C2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0527"/>
            <a:ext cx="10515600" cy="244806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There are two players, each representing a political party.</a:t>
            </a:r>
          </a:p>
          <a:p>
            <a:pPr marL="514350" indent="-514350">
              <a:buAutoNum type="arabicPeriod"/>
            </a:pPr>
            <a:r>
              <a:rPr lang="en-US" dirty="0"/>
              <a:t>Player A takes a state and fully divides it into districts.</a:t>
            </a:r>
          </a:p>
          <a:p>
            <a:pPr marL="514350" indent="-514350">
              <a:buAutoNum type="arabicPeriod"/>
            </a:pPr>
            <a:r>
              <a:rPr lang="en-US" dirty="0"/>
              <a:t>Player B chooses one district to keep, or </a:t>
            </a:r>
            <a:r>
              <a:rPr lang="en-US" i="1" dirty="0"/>
              <a:t>freeze,</a:t>
            </a:r>
            <a:r>
              <a:rPr lang="en-US" dirty="0"/>
              <a:t> then discards the rest of the proposed districts, and redraws them.</a:t>
            </a:r>
          </a:p>
          <a:p>
            <a:pPr marL="514350" indent="-514350">
              <a:buAutoNum type="arabicPeriod"/>
            </a:pPr>
            <a:r>
              <a:rPr lang="en-US" dirty="0"/>
              <a:t>Player A then freezes another district, and this pattern continues until all districts have been chosen.</a:t>
            </a:r>
          </a:p>
        </p:txBody>
      </p:sp>
      <p:pic>
        <p:nvPicPr>
          <p:cNvPr id="8" name="Picture 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2A86004-2113-3C6A-98CC-03B44DA837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616" y="4098587"/>
            <a:ext cx="8134768" cy="16574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16787D-AEC0-EBE4-E259-6CDC09F27D6A}"/>
              </a:ext>
            </a:extLst>
          </p:cNvPr>
          <p:cNvSpPr txBox="1"/>
          <p:nvPr/>
        </p:nvSpPr>
        <p:spPr>
          <a:xfrm>
            <a:off x="1253247" y="945954"/>
            <a:ext cx="100552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game-based method proposed by Wesley </a:t>
            </a:r>
            <a:r>
              <a:rPr lang="en-US" sz="2000" dirty="0" err="1"/>
              <a:t>Pegden</a:t>
            </a:r>
            <a:r>
              <a:rPr lang="en-US" sz="2000" dirty="0"/>
              <a:t>, Ariel D. </a:t>
            </a:r>
            <a:r>
              <a:rPr lang="en-US" sz="2000" dirty="0" err="1"/>
              <a:t>Procaccia</a:t>
            </a:r>
            <a:r>
              <a:rPr lang="en-US" sz="2000" dirty="0"/>
              <a:t>, and </a:t>
            </a:r>
            <a:r>
              <a:rPr lang="en-US" sz="2000" dirty="0" err="1"/>
              <a:t>Dingli</a:t>
            </a:r>
            <a:r>
              <a:rPr lang="en-US" sz="2000" dirty="0"/>
              <a:t> Yu.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F44734-1598-5D3C-9C65-9808752EF11A}"/>
              </a:ext>
            </a:extLst>
          </p:cNvPr>
          <p:cNvSpPr txBox="1"/>
          <p:nvPr/>
        </p:nvSpPr>
        <p:spPr>
          <a:xfrm>
            <a:off x="884818" y="6010457"/>
            <a:ext cx="9278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Note</a:t>
            </a:r>
            <a:r>
              <a:rPr lang="en-US" sz="2800" dirty="0"/>
              <a:t>: This method is terrible for two-district states!</a:t>
            </a:r>
          </a:p>
        </p:txBody>
      </p:sp>
    </p:spTree>
    <p:extLst>
      <p:ext uri="{BB962C8B-B14F-4D97-AF65-F5344CB8AC3E}">
        <p14:creationId xmlns:p14="http://schemas.microsoft.com/office/powerpoint/2010/main" val="41999162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215CE-7548-EC81-CF45-8B4AA47C2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95" y="3241243"/>
            <a:ext cx="10515600" cy="19839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be politically viable, such a game must:</a:t>
            </a:r>
          </a:p>
          <a:p>
            <a:pPr lvl="1"/>
            <a:r>
              <a:rPr lang="en-US" dirty="0"/>
              <a:t>Follow simple rules,</a:t>
            </a:r>
          </a:p>
          <a:p>
            <a:pPr lvl="1"/>
            <a:r>
              <a:rPr lang="en-US" dirty="0"/>
              <a:t>Create compact, that is regularly-shaped, and continuous districts, and</a:t>
            </a:r>
          </a:p>
          <a:p>
            <a:pPr lvl="1"/>
            <a:r>
              <a:rPr lang="en-US" dirty="0"/>
              <a:t>Not admit a dominant strategy for either player.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7C5578-5EC3-4F72-2321-F5BF7B5E69CD}"/>
              </a:ext>
            </a:extLst>
          </p:cNvPr>
          <p:cNvSpPr/>
          <p:nvPr/>
        </p:nvSpPr>
        <p:spPr>
          <a:xfrm>
            <a:off x="643269" y="1377615"/>
            <a:ext cx="10579395" cy="1589436"/>
          </a:xfrm>
          <a:prstGeom prst="roundRect">
            <a:avLst/>
          </a:prstGeom>
          <a:solidFill>
            <a:srgbClr val="E0D9F5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6FDA0A-6898-14BE-31DE-15D0A20B5630}"/>
              </a:ext>
            </a:extLst>
          </p:cNvPr>
          <p:cNvSpPr txBox="1"/>
          <p:nvPr/>
        </p:nvSpPr>
        <p:spPr>
          <a:xfrm>
            <a:off x="874295" y="1714500"/>
            <a:ext cx="104173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Research Question: </a:t>
            </a:r>
            <a:r>
              <a:rPr lang="en-US" sz="2800" dirty="0"/>
              <a:t>Is it possible to design a game that adapts the </a:t>
            </a:r>
            <a:r>
              <a:rPr lang="en-US" sz="2800" i="1" dirty="0"/>
              <a:t>I-Cut-You-Freeze</a:t>
            </a:r>
            <a:r>
              <a:rPr lang="en-US" sz="2800" dirty="0"/>
              <a:t> method of redistricting to two-district states? </a:t>
            </a:r>
          </a:p>
        </p:txBody>
      </p:sp>
    </p:spTree>
    <p:extLst>
      <p:ext uri="{BB962C8B-B14F-4D97-AF65-F5344CB8AC3E}">
        <p14:creationId xmlns:p14="http://schemas.microsoft.com/office/powerpoint/2010/main" val="1305856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46B8C-44C2-FF75-6702-96B2F7E08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97024"/>
          </a:xfrm>
        </p:spPr>
        <p:txBody>
          <a:bodyPr>
            <a:normAutofit/>
          </a:bodyPr>
          <a:lstStyle/>
          <a:p>
            <a:r>
              <a:rPr lang="en-US" sz="2800" dirty="0"/>
              <a:t>My Proposed Game for Two-District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F21845-B0C2-2496-A979-DE59AF99F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8317"/>
            <a:ext cx="7779153" cy="33554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Selection step: </a:t>
            </a:r>
            <a:r>
              <a:rPr lang="en-US" dirty="0"/>
              <a:t>A player selects a precinct to add to their district.</a:t>
            </a:r>
          </a:p>
          <a:p>
            <a:pPr marL="0" indent="0">
              <a:buNone/>
            </a:pPr>
            <a:r>
              <a:rPr lang="en-US" b="1" dirty="0"/>
              <a:t>Validation step: </a:t>
            </a:r>
            <a:r>
              <a:rPr lang="en-US" dirty="0"/>
              <a:t>The district made so far must be </a:t>
            </a:r>
          </a:p>
          <a:p>
            <a:pPr lvl="1"/>
            <a:r>
              <a:rPr lang="en-US" dirty="0"/>
              <a:t>continuous and compact</a:t>
            </a:r>
          </a:p>
          <a:p>
            <a:pPr lvl="1"/>
            <a:r>
              <a:rPr lang="en-US" dirty="0"/>
              <a:t>all unclaimed precincts can be added to either district</a:t>
            </a:r>
          </a:p>
          <a:p>
            <a:pPr marL="457200" lvl="1" indent="0">
              <a:buNone/>
            </a:pPr>
            <a:r>
              <a:rPr lang="en-US" sz="2800" dirty="0"/>
              <a:t>Otherwise the player must select another precinct.</a:t>
            </a:r>
          </a:p>
        </p:txBody>
      </p:sp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F0076325-E5C9-D7C0-8CB1-43C27C344F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5" t="12665" r="6406" b="20955"/>
          <a:stretch/>
        </p:blipFill>
        <p:spPr>
          <a:xfrm>
            <a:off x="8617353" y="1982287"/>
            <a:ext cx="3217762" cy="32784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0B6C39-7BBB-9E54-FB39-2C6E94C12F66}"/>
              </a:ext>
            </a:extLst>
          </p:cNvPr>
          <p:cNvSpPr txBox="1"/>
          <p:nvPr/>
        </p:nvSpPr>
        <p:spPr>
          <a:xfrm>
            <a:off x="838200" y="1028180"/>
            <a:ext cx="1033908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800" dirty="0"/>
              <a:t>Again, there are two players, each representing a political party. They alternate taking these two steps: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FDBFE2-87EB-7D89-E380-AA150729E872}"/>
              </a:ext>
            </a:extLst>
          </p:cNvPr>
          <p:cNvSpPr txBox="1"/>
          <p:nvPr/>
        </p:nvSpPr>
        <p:spPr>
          <a:xfrm>
            <a:off x="403667" y="5460488"/>
            <a:ext cx="758286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1" indent="0">
              <a:buNone/>
            </a:pPr>
            <a:r>
              <a:rPr lang="en-US" sz="2800" dirty="0"/>
              <a:t>The game ends when all precincts are chosen.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F96A56-3D25-59FA-AFA2-E3DA4881B2BE}"/>
              </a:ext>
            </a:extLst>
          </p:cNvPr>
          <p:cNvSpPr txBox="1"/>
          <p:nvPr/>
        </p:nvSpPr>
        <p:spPr>
          <a:xfrm>
            <a:off x="9230809" y="5197562"/>
            <a:ext cx="2166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Invalid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2430278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072EBAB-E7E6-DBE8-4CC0-804CA9424EF0}"/>
              </a:ext>
            </a:extLst>
          </p:cNvPr>
          <p:cNvSpPr/>
          <p:nvPr/>
        </p:nvSpPr>
        <p:spPr>
          <a:xfrm>
            <a:off x="485597" y="1828799"/>
            <a:ext cx="3510138" cy="20680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F655E3-B1DB-0D20-E287-C7689B86B6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3846"/>
            <a:ext cx="10515600" cy="484424"/>
          </a:xfrm>
        </p:spPr>
        <p:txBody>
          <a:bodyPr>
            <a:normAutofit/>
          </a:bodyPr>
          <a:lstStyle/>
          <a:p>
            <a:r>
              <a:rPr lang="en-US" sz="2800" dirty="0"/>
              <a:t>Procedure: Evaluating the Game’s Performance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0AD63-4746-A955-169A-67E435139A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88020"/>
            <a:ext cx="7295147" cy="630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ym typeface="Wingdings" panose="05000000000000000000" pitchFamily="2" charset="2"/>
              </a:rPr>
              <a:t>I used the following steps to evaluate the game: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61BF7-D858-821B-6274-6D15C2D705D2}"/>
              </a:ext>
            </a:extLst>
          </p:cNvPr>
          <p:cNvSpPr txBox="1"/>
          <p:nvPr/>
        </p:nvSpPr>
        <p:spPr>
          <a:xfrm>
            <a:off x="891251" y="5139159"/>
            <a:ext cx="107413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Success if: </a:t>
            </a:r>
            <a:r>
              <a:rPr lang="en-US" sz="2400" dirty="0"/>
              <a:t>the games always finish, the districts created are continuous and compact, and that there are no simple dominant strategies.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6EF19DE-CA21-E214-8380-5B28645DDED0}"/>
              </a:ext>
            </a:extLst>
          </p:cNvPr>
          <p:cNvSpPr/>
          <p:nvPr/>
        </p:nvSpPr>
        <p:spPr>
          <a:xfrm>
            <a:off x="4279231" y="1828799"/>
            <a:ext cx="3633537" cy="20680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A076440-3F15-BF5E-3DC5-DA19A3F33BD1}"/>
              </a:ext>
            </a:extLst>
          </p:cNvPr>
          <p:cNvSpPr/>
          <p:nvPr/>
        </p:nvSpPr>
        <p:spPr>
          <a:xfrm>
            <a:off x="8196265" y="1828798"/>
            <a:ext cx="3633537" cy="2068034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D488C7-77CC-CFCF-EE80-41220E3E24F6}"/>
              </a:ext>
            </a:extLst>
          </p:cNvPr>
          <p:cNvSpPr txBox="1"/>
          <p:nvPr/>
        </p:nvSpPr>
        <p:spPr>
          <a:xfrm>
            <a:off x="704842" y="2027902"/>
            <a:ext cx="2948248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ym typeface="Wingdings" panose="05000000000000000000" pitchFamily="2" charset="2"/>
              </a:rPr>
              <a:t>Create simulated states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To avoid bias and allow for many simulations to be run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4455908-33BE-2943-27D8-45E366970700}"/>
              </a:ext>
            </a:extLst>
          </p:cNvPr>
          <p:cNvSpPr txBox="1"/>
          <p:nvPr/>
        </p:nvSpPr>
        <p:spPr>
          <a:xfrm>
            <a:off x="4526709" y="2027902"/>
            <a:ext cx="3138580" cy="1415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ym typeface="Wingdings" panose="05000000000000000000" pitchFamily="2" charset="2"/>
              </a:rPr>
              <a:t>Create computer players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The players will follow simple strategies when playing this game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6FAA49-0353-3DFF-CF7B-AB047F2038BF}"/>
              </a:ext>
            </a:extLst>
          </p:cNvPr>
          <p:cNvSpPr txBox="1"/>
          <p:nvPr/>
        </p:nvSpPr>
        <p:spPr>
          <a:xfrm>
            <a:off x="8416192" y="2027902"/>
            <a:ext cx="3290211" cy="11387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ym typeface="Wingdings" panose="05000000000000000000" pitchFamily="2" charset="2"/>
              </a:rPr>
              <a:t> Run simulated games</a:t>
            </a:r>
          </a:p>
          <a:p>
            <a:endParaRPr lang="en-US" sz="1200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Vary parameters for states and player strategies.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BDC687E-AE30-32FE-EC80-C35D93997DB3}"/>
              </a:ext>
            </a:extLst>
          </p:cNvPr>
          <p:cNvSpPr/>
          <p:nvPr/>
        </p:nvSpPr>
        <p:spPr>
          <a:xfrm>
            <a:off x="3802966" y="2681304"/>
            <a:ext cx="728183" cy="3630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5FE3508-A481-D5AE-946B-6999C7E8AB4E}"/>
              </a:ext>
            </a:extLst>
          </p:cNvPr>
          <p:cNvSpPr/>
          <p:nvPr/>
        </p:nvSpPr>
        <p:spPr>
          <a:xfrm>
            <a:off x="7768603" y="2692776"/>
            <a:ext cx="728183" cy="3630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769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888F62-5E2C-E22F-B42A-B9DA86FCA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Details and Definitions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3483656F-FF13-C38E-5AE9-93CD689107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4" t="6286" r="13486" b="86133"/>
          <a:stretch/>
        </p:blipFill>
        <p:spPr bwMode="auto">
          <a:xfrm rot="10800000">
            <a:off x="0" y="5795841"/>
            <a:ext cx="12192000" cy="10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748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FCCE-BC74-D69A-C3EB-D7C0E056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435127"/>
          </a:xfrm>
        </p:spPr>
        <p:txBody>
          <a:bodyPr>
            <a:noAutofit/>
          </a:bodyPr>
          <a:lstStyle/>
          <a:p>
            <a:r>
              <a:rPr lang="en-US" sz="2800" dirty="0"/>
              <a:t>Simulating a State</a:t>
            </a:r>
          </a:p>
        </p:txBody>
      </p:sp>
      <p:pic>
        <p:nvPicPr>
          <p:cNvPr id="5" name="Content Placeholder 4" descr="A picture containing text&#10;&#10;Description automatically generated">
            <a:extLst>
              <a:ext uri="{FF2B5EF4-FFF2-40B4-BE49-F238E27FC236}">
                <a16:creationId xmlns:a16="http://schemas.microsoft.com/office/drawing/2014/main" id="{2F830525-83C6-9450-D132-F0ACE544D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731" y="696081"/>
            <a:ext cx="2599981" cy="2599981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C7C4EEE6-90FD-990A-C3BC-02F813E228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731" y="3735900"/>
            <a:ext cx="2599981" cy="259998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E88A4FB-9454-5163-3A84-F673302FA330}"/>
              </a:ext>
            </a:extLst>
          </p:cNvPr>
          <p:cNvSpPr txBox="1"/>
          <p:nvPr/>
        </p:nvSpPr>
        <p:spPr>
          <a:xfrm>
            <a:off x="625033" y="1341748"/>
            <a:ext cx="778976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Simplified state: </a:t>
            </a:r>
            <a:r>
              <a:rPr lang="en-US" sz="2400" dirty="0"/>
              <a:t>a 30x30 square grid of precincts.</a:t>
            </a:r>
          </a:p>
          <a:p>
            <a:endParaRPr lang="en-US" sz="2400" dirty="0"/>
          </a:p>
          <a:p>
            <a:r>
              <a:rPr lang="en-US" sz="2400" b="1" dirty="0"/>
              <a:t>Two parties: </a:t>
            </a:r>
            <a:r>
              <a:rPr lang="en-US" sz="2400" dirty="0"/>
              <a:t>all voters in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sz="2400" dirty="0"/>
              <a:t> or </a:t>
            </a:r>
            <a:r>
              <a:rPr lang="en-US" sz="2400" dirty="0">
                <a:solidFill>
                  <a:srgbClr val="7030A0"/>
                </a:solidFill>
              </a:rPr>
              <a:t>Purple </a:t>
            </a:r>
            <a:r>
              <a:rPr lang="en-US" sz="2400" dirty="0"/>
              <a:t>party</a:t>
            </a:r>
          </a:p>
          <a:p>
            <a:endParaRPr lang="en-US" sz="2400" dirty="0"/>
          </a:p>
          <a:p>
            <a:r>
              <a:rPr lang="en-US" sz="2400" b="1" dirty="0"/>
              <a:t>Each precinct: </a:t>
            </a:r>
            <a:r>
              <a:rPr lang="en-US" sz="2400" dirty="0"/>
              <a:t>randomly assigned percentage of Purple voters (bell curve with </a:t>
            </a:r>
            <a:r>
              <a:rPr lang="en-US" sz="2400" dirty="0" err="1"/>
              <a:t>s.d.</a:t>
            </a:r>
            <a:r>
              <a:rPr lang="en-US" sz="2400" dirty="0"/>
              <a:t> 10 and various means)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b="1" dirty="0"/>
              <a:t>Migration: </a:t>
            </a:r>
            <a:r>
              <a:rPr lang="en-US" sz="2400" dirty="0"/>
              <a:t>precincts with similar party distributions clumped by a migration algorithm.</a:t>
            </a:r>
          </a:p>
        </p:txBody>
      </p:sp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7EBA891D-7EB6-6018-87B4-D4487B65E4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960" y="3735900"/>
            <a:ext cx="2722867" cy="18152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5E0BF9F-A779-09D0-12F6-078B4AD9DA73}"/>
              </a:ext>
            </a:extLst>
          </p:cNvPr>
          <p:cNvSpPr txBox="1"/>
          <p:nvPr/>
        </p:nvSpPr>
        <p:spPr>
          <a:xfrm>
            <a:off x="8885731" y="330109"/>
            <a:ext cx="2599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 Migration: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4A53B0-3DED-EAB7-B7B5-E647FC216CDC}"/>
              </a:ext>
            </a:extLst>
          </p:cNvPr>
          <p:cNvSpPr txBox="1"/>
          <p:nvPr/>
        </p:nvSpPr>
        <p:spPr>
          <a:xfrm>
            <a:off x="8885730" y="3361884"/>
            <a:ext cx="25999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Migration:</a:t>
            </a:r>
          </a:p>
        </p:txBody>
      </p:sp>
    </p:spTree>
    <p:extLst>
      <p:ext uri="{BB962C8B-B14F-4D97-AF65-F5344CB8AC3E}">
        <p14:creationId xmlns:p14="http://schemas.microsoft.com/office/powerpoint/2010/main" val="2157895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2284</TotalTime>
  <Words>1193</Words>
  <Application>Microsoft Office PowerPoint</Application>
  <PresentationFormat>Widescreen</PresentationFormat>
  <Paragraphs>153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Office Theme</vt:lpstr>
      <vt:lpstr>Game-Based Redistricting for Small-Population States</vt:lpstr>
      <vt:lpstr>Gerrymandering</vt:lpstr>
      <vt:lpstr>Mathematicians and Computer Scientists working on Gerrymandering</vt:lpstr>
      <vt:lpstr>I-Cut-You-Freeze State Redistricting</vt:lpstr>
      <vt:lpstr>PowerPoint Presentation</vt:lpstr>
      <vt:lpstr>My Proposed Game for Two-District States</vt:lpstr>
      <vt:lpstr>Procedure: Evaluating the Game’s Performance</vt:lpstr>
      <vt:lpstr>Details and Definitions</vt:lpstr>
      <vt:lpstr>Simulating a State</vt:lpstr>
      <vt:lpstr>Compactness Score</vt:lpstr>
      <vt:lpstr>Strategies</vt:lpstr>
      <vt:lpstr>One Simulated Game</vt:lpstr>
      <vt:lpstr>One Simulated Game</vt:lpstr>
      <vt:lpstr>Results: Samples from 990 Simulations</vt:lpstr>
      <vt:lpstr>PowerPoint Presentation</vt:lpstr>
      <vt:lpstr>PowerPoint Presentation</vt:lpstr>
      <vt:lpstr>So Far…</vt:lpstr>
      <vt:lpstr>Average Number of Districts Won by Strategy</vt:lpstr>
      <vt:lpstr>In Summary</vt:lpstr>
      <vt:lpstr>References</vt:lpstr>
      <vt:lpstr>Thank You</vt:lpstr>
      <vt:lpstr>The Compactness Trade-Off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Game-Based Redistricting for Small-Population States</dc:title>
  <dc:creator>Thomas Pietraho</dc:creator>
  <cp:lastModifiedBy>Thomas Pietraho</cp:lastModifiedBy>
  <cp:revision>14</cp:revision>
  <dcterms:created xsi:type="dcterms:W3CDTF">2023-02-24T14:59:14Z</dcterms:created>
  <dcterms:modified xsi:type="dcterms:W3CDTF">2023-02-26T17:30:15Z</dcterms:modified>
</cp:coreProperties>
</file>